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9" r:id="rId4"/>
    <p:sldId id="292" r:id="rId5"/>
    <p:sldId id="293" r:id="rId6"/>
    <p:sldId id="297" r:id="rId7"/>
    <p:sldId id="298" r:id="rId8"/>
    <p:sldId id="306" r:id="rId9"/>
    <p:sldId id="299" r:id="rId10"/>
    <p:sldId id="300" r:id="rId11"/>
    <p:sldId id="307" r:id="rId12"/>
    <p:sldId id="308" r:id="rId13"/>
    <p:sldId id="302" r:id="rId14"/>
    <p:sldId id="309" r:id="rId15"/>
    <p:sldId id="310" r:id="rId16"/>
    <p:sldId id="312" r:id="rId17"/>
    <p:sldId id="303" r:id="rId18"/>
    <p:sldId id="311" r:id="rId19"/>
    <p:sldId id="286" r:id="rId20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6" autoAdjust="0"/>
    <p:restoredTop sz="94660"/>
  </p:normalViewPr>
  <p:slideViewPr>
    <p:cSldViewPr showGuides="1">
      <p:cViewPr varScale="1">
        <p:scale>
          <a:sx n="216" d="100"/>
          <a:sy n="216" d="100"/>
        </p:scale>
        <p:origin x="1949" y="13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1010" y="64615"/>
            <a:ext cx="4388078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22373A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85090">
              <a:lnSpc>
                <a:spcPts val="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9F9F9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22373A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85090">
              <a:lnSpc>
                <a:spcPts val="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9F9F9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22373A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85090">
              <a:lnSpc>
                <a:spcPts val="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9F9F9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22373A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85090">
              <a:lnSpc>
                <a:spcPts val="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22373A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85090">
              <a:lnSpc>
                <a:spcPts val="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010" y="64615"/>
            <a:ext cx="4388078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F9F9F9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1206938"/>
            <a:ext cx="3915511" cy="1200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15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22373A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85090">
              <a:lnSpc>
                <a:spcPts val="77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le.farama.org/environments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1142032"/>
            <a:ext cx="3938956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2373A"/>
                </a:solidFill>
                <a:latin typeface="+mj-lt"/>
              </a:rPr>
              <a:t>CS181</a:t>
            </a:r>
            <a:r>
              <a:rPr sz="1400" spc="25" dirty="0">
                <a:solidFill>
                  <a:srgbClr val="22373A"/>
                </a:solidFill>
                <a:latin typeface="+mj-lt"/>
              </a:rPr>
              <a:t> </a:t>
            </a:r>
            <a:r>
              <a:rPr lang="en-US" sz="1400" spc="-10" dirty="0">
                <a:solidFill>
                  <a:srgbClr val="22373A"/>
                </a:solidFill>
                <a:latin typeface="+mj-lt"/>
              </a:rPr>
              <a:t>P</a:t>
            </a:r>
            <a:r>
              <a:rPr sz="1400" spc="-10" dirty="0">
                <a:solidFill>
                  <a:srgbClr val="22373A"/>
                </a:solidFill>
                <a:latin typeface="+mj-lt"/>
              </a:rPr>
              <a:t>roject</a:t>
            </a:r>
            <a:r>
              <a:rPr sz="1400" spc="30" dirty="0">
                <a:solidFill>
                  <a:srgbClr val="22373A"/>
                </a:solidFill>
                <a:latin typeface="+mj-lt"/>
              </a:rPr>
              <a:t> </a:t>
            </a:r>
            <a:r>
              <a:rPr lang="en-US" sz="1400" spc="-10" dirty="0">
                <a:solidFill>
                  <a:srgbClr val="22373A"/>
                </a:solidFill>
                <a:latin typeface="+mj-lt"/>
              </a:rPr>
              <a:t>Final</a:t>
            </a:r>
            <a:r>
              <a:rPr sz="1400" spc="30" dirty="0">
                <a:solidFill>
                  <a:srgbClr val="22373A"/>
                </a:solidFill>
                <a:latin typeface="+mj-lt"/>
              </a:rPr>
              <a:t> </a:t>
            </a:r>
            <a:r>
              <a:rPr lang="en-US" sz="1400" spc="-10" dirty="0">
                <a:solidFill>
                  <a:srgbClr val="22373A"/>
                </a:solidFill>
                <a:latin typeface="+mj-lt"/>
              </a:rPr>
              <a:t>P</a:t>
            </a:r>
            <a:r>
              <a:rPr sz="1400" spc="-10" dirty="0">
                <a:solidFill>
                  <a:srgbClr val="22373A"/>
                </a:solidFill>
                <a:latin typeface="+mj-lt"/>
              </a:rPr>
              <a:t>resentation</a:t>
            </a:r>
            <a:br>
              <a:rPr lang="en-US" sz="1400" spc="-10" dirty="0">
                <a:solidFill>
                  <a:srgbClr val="22373A"/>
                </a:solidFill>
                <a:latin typeface="+mj-lt"/>
              </a:rPr>
            </a:br>
            <a:r>
              <a:rPr lang="en-US" sz="1400" spc="-10" dirty="0">
                <a:solidFill>
                  <a:srgbClr val="22373A"/>
                </a:solidFill>
                <a:latin typeface="+mj-lt"/>
              </a:rPr>
              <a:t>	</a:t>
            </a:r>
            <a:r>
              <a:rPr lang="en-US" altLang="zh-CN" spc="-10" dirty="0">
                <a:solidFill>
                  <a:srgbClr val="22373A"/>
                </a:solidFill>
                <a:latin typeface="+mj-lt"/>
              </a:rPr>
              <a:t>— Reinforcement Learning for Freeway</a:t>
            </a:r>
            <a:endParaRPr dirty="0"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994" y="1606683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文本框 9"/>
          <p:cNvSpPr txBox="1"/>
          <p:nvPr/>
        </p:nvSpPr>
        <p:spPr>
          <a:xfrm>
            <a:off x="247650" y="1730375"/>
            <a:ext cx="44196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Wenzheng Wu</a:t>
            </a:r>
            <a:r>
              <a:rPr lang="zh-CN" altLang="en-US" sz="1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Panxin Tao</a:t>
            </a:r>
            <a:r>
              <a:rPr lang="zh-CN" altLang="en-US" sz="1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Zhengtao Han</a:t>
            </a:r>
            <a:r>
              <a:rPr lang="zh-CN" altLang="en-US" sz="1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Runkang Yang</a:t>
            </a:r>
            <a:r>
              <a:rPr lang="zh-CN" altLang="en-US" sz="1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Yourong Cao</a:t>
            </a:r>
            <a:r>
              <a:rPr lang="zh-CN" altLang="en-US" sz="1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endParaRPr lang="en-US" altLang="zh-CN" sz="10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900" spc="-35" dirty="0">
                <a:solidFill>
                  <a:srgbClr val="223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January</a:t>
            </a:r>
            <a:r>
              <a:rPr lang="en-US" altLang="zh-CN" sz="900" spc="10" dirty="0">
                <a:solidFill>
                  <a:srgbClr val="223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</a:t>
            </a:r>
            <a:r>
              <a:rPr lang="en-US" altLang="zh-CN" sz="900" dirty="0">
                <a:solidFill>
                  <a:srgbClr val="223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900" spc="15" dirty="0">
                <a:solidFill>
                  <a:srgbClr val="223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spc="-20" dirty="0">
                <a:solidFill>
                  <a:srgbClr val="223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en-US" altLang="zh-C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7650" y="2339975"/>
            <a:ext cx="230505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————————————————</a:t>
            </a:r>
          </a:p>
          <a:p>
            <a:r>
              <a:rPr lang="zh-CN" altLang="en-US" sz="9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 </a:t>
            </a:r>
            <a:r>
              <a: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Leader.</a:t>
            </a:r>
            <a:endParaRPr lang="en-US" altLang="zh-C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9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</a:t>
            </a:r>
            <a:r>
              <a: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Ablation study.</a:t>
            </a:r>
            <a:endParaRPr lang="en-US" altLang="zh-C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9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 </a:t>
            </a:r>
            <a:r>
              <a: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implementation.</a:t>
            </a:r>
            <a:endParaRPr lang="en-US" altLang="zh-C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9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 </a:t>
            </a:r>
            <a:r>
              <a: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Writing and presentation.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DQN with positional information 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10</a:t>
            </a:r>
            <a:endParaRPr spc="15" dirty="0"/>
          </a:p>
        </p:txBody>
      </p:sp>
      <p:sp>
        <p:nvSpPr>
          <p:cNvPr id="5" name="文本框 4"/>
          <p:cNvSpPr txBox="1"/>
          <p:nvPr/>
        </p:nvSpPr>
        <p:spPr>
          <a:xfrm>
            <a:off x="155822" y="417675"/>
            <a:ext cx="42199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Setup: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positional information as input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500 episodes, each with maximum 10,000 time steps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learning rate 1e-4,</a:t>
            </a:r>
            <a:r>
              <a:rPr lang="zh-CN" altLang="en-US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Adam</a:t>
            </a:r>
            <a:r>
              <a:rPr lang="zh-CN" altLang="en-US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optimizer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discount factor 0.99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batch size 64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epsilon decay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chemeClr val="accent4"/>
                </a:solidFill>
                <a:latin typeface="Tahoma" panose="020B0604030504040204"/>
                <a:cs typeface="Tahoma" panose="020B0604030504040204"/>
              </a:rPr>
              <a:t>Reward Design: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9" y="2043092"/>
            <a:ext cx="3665581" cy="9999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233283"/>
            <a:ext cx="1676400" cy="29527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94888-E287-FCA9-6302-2F2A5836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05DB6FB-2DC9-4559-72E2-78DB58EAF2CD}"/>
              </a:ext>
            </a:extLst>
          </p:cNvPr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34C981-F420-1F22-EA21-99101B7778B7}"/>
              </a:ext>
            </a:extLst>
          </p:cNvPr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DQN with positional information 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65CB271-0676-5932-30C1-51598DA2C94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11</a:t>
            </a:r>
            <a:endParaRPr spc="15" dirty="0"/>
          </a:p>
        </p:txBody>
      </p:sp>
      <p:pic>
        <p:nvPicPr>
          <p:cNvPr id="6" name="ram_mode0">
            <a:hlinkClick r:id="" action="ppaction://media"/>
            <a:extLst>
              <a:ext uri="{FF2B5EF4-FFF2-40B4-BE49-F238E27FC236}">
                <a16:creationId xmlns:a16="http://schemas.microsoft.com/office/drawing/2014/main" id="{EC58D75A-E17D-831F-1E27-039D6E739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33388"/>
            <a:ext cx="4610100" cy="259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2069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B0656-8F40-26CE-7641-0FEF10FC6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46E39DC-3FE6-DBD8-590B-DF6086F25405}"/>
              </a:ext>
            </a:extLst>
          </p:cNvPr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583D6A5-A818-EB31-2C87-8B93A3B9D43F}"/>
              </a:ext>
            </a:extLst>
          </p:cNvPr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DQN with positional information 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C0934B7-84D1-F06C-C44E-A9988184FC2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12</a:t>
            </a:r>
            <a:endParaRPr spc="15" dirty="0"/>
          </a:p>
        </p:txBody>
      </p:sp>
      <p:pic>
        <p:nvPicPr>
          <p:cNvPr id="5" name="ram_mode1">
            <a:hlinkClick r:id="" action="ppaction://media"/>
            <a:extLst>
              <a:ext uri="{FF2B5EF4-FFF2-40B4-BE49-F238E27FC236}">
                <a16:creationId xmlns:a16="http://schemas.microsoft.com/office/drawing/2014/main" id="{435FF202-ABC4-20BA-BD47-2AE5B3B95E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33388"/>
            <a:ext cx="4610100" cy="25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4888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DQN with RGB information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13</a:t>
            </a:r>
            <a:endParaRPr spc="15" dirty="0"/>
          </a:p>
        </p:txBody>
      </p:sp>
      <p:sp>
        <p:nvSpPr>
          <p:cNvPr id="5" name="文本框 4"/>
          <p:cNvSpPr txBox="1"/>
          <p:nvPr/>
        </p:nvSpPr>
        <p:spPr>
          <a:xfrm>
            <a:off x="155822" y="417675"/>
            <a:ext cx="421999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spc="-20" dirty="0">
                <a:solidFill>
                  <a:schemeClr val="tx2">
                    <a:lumMod val="50000"/>
                  </a:schemeClr>
                </a:solidFill>
                <a:latin typeface="Tahoma" panose="020B0604030504040204"/>
                <a:cs typeface="Tahoma" panose="020B0604030504040204"/>
              </a:rPr>
              <a:t>Three serial stages:</a:t>
            </a:r>
          </a:p>
          <a:p>
            <a:endParaRPr lang="en-US" altLang="zh-CN" sz="1000" spc="-20" dirty="0">
              <a:solidFill>
                <a:srgbClr val="0070C0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• Initial Training with a Small Replay Memory</a:t>
            </a: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    •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quickly develop an initial model that could perform reasonably well</a:t>
            </a:r>
          </a:p>
          <a:p>
            <a:pPr lvl="1"/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    •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utilize a relatively small replay buffer to allow for faster updates</a:t>
            </a: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    •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reaches an average reward of 18 after training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• Fine-Tuning with Reset Epsilon</a:t>
            </a: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    •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stabilize and refine the model</a:t>
            </a: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    •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explore rather than exploiting the insufficient experience</a:t>
            </a: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    •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average reward is improved to 22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• Enhancing Performance with Larger Replay Memory</a:t>
            </a: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    •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reduce temporal correlation of the experiences sampled for updates</a:t>
            </a: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    •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enhanced the Q-value updates and minimized the risk of overfitting</a:t>
            </a: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    •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significant increase in the average reward to 30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1B6F7-A870-C3D7-51D2-C9FD69D4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7C7A972-9405-DBF8-E6FD-1399A5AB9AF2}"/>
              </a:ext>
            </a:extLst>
          </p:cNvPr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0FC21A5-C3DE-2ADC-5092-59B61193D74B}"/>
              </a:ext>
            </a:extLst>
          </p:cNvPr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DQN with RGB information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0642788-5C62-0A73-5EB3-7A80F0D8675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14</a:t>
            </a:r>
            <a:endParaRPr spc="15" dirty="0"/>
          </a:p>
        </p:txBody>
      </p:sp>
      <p:pic>
        <p:nvPicPr>
          <p:cNvPr id="6" name="rgb_mode0">
            <a:hlinkClick r:id="" action="ppaction://media"/>
            <a:extLst>
              <a:ext uri="{FF2B5EF4-FFF2-40B4-BE49-F238E27FC236}">
                <a16:creationId xmlns:a16="http://schemas.microsoft.com/office/drawing/2014/main" id="{0633C1FC-39D7-B8A2-EF8F-6A8A5554E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33388"/>
            <a:ext cx="4610100" cy="25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9519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9F40C-8588-C28A-68FA-83FB85E32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CDD1C3-343E-337F-0BBA-59E8CE181E76}"/>
              </a:ext>
            </a:extLst>
          </p:cNvPr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7E11849-CCA6-3B78-372A-69FF32C9C07D}"/>
              </a:ext>
            </a:extLst>
          </p:cNvPr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DQN with RGB information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3E6E5BF-4E23-F382-7F1A-EF108BF53D9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15</a:t>
            </a:r>
            <a:endParaRPr spc="15" dirty="0"/>
          </a:p>
        </p:txBody>
      </p:sp>
      <p:pic>
        <p:nvPicPr>
          <p:cNvPr id="6" name="rgb_mode1">
            <a:hlinkClick r:id="" action="ppaction://media"/>
            <a:extLst>
              <a:ext uri="{FF2B5EF4-FFF2-40B4-BE49-F238E27FC236}">
                <a16:creationId xmlns:a16="http://schemas.microsoft.com/office/drawing/2014/main" id="{5446A052-EFA2-A3B8-71F4-C8BE5500EA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33388"/>
            <a:ext cx="4610100" cy="25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5886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021D9-8050-BC00-9BFE-6A6128081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4B0F80-B081-67E9-3120-69E4209A809F}"/>
              </a:ext>
            </a:extLst>
          </p:cNvPr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F3E3B7-C15D-4056-5759-D03A1CF340D6}"/>
              </a:ext>
            </a:extLst>
          </p:cNvPr>
          <p:cNvSpPr txBox="1"/>
          <p:nvPr/>
        </p:nvSpPr>
        <p:spPr>
          <a:xfrm>
            <a:off x="111010" y="64615"/>
            <a:ext cx="38704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DQN reward evaluation and Human performance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F41943B-7E32-B293-2AF6-88C003E1606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16</a:t>
            </a:r>
            <a:endParaRPr spc="15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C2BCDB-5180-A77F-390C-242AB86E3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8" y="1196975"/>
            <a:ext cx="4315582" cy="1219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5B8AC1C-9F39-3A83-3B26-5248C2A8FF9B}"/>
              </a:ext>
            </a:extLst>
          </p:cNvPr>
          <p:cNvSpPr txBox="1"/>
          <p:nvPr/>
        </p:nvSpPr>
        <p:spPr>
          <a:xfrm>
            <a:off x="1238250" y="887039"/>
            <a:ext cx="23054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1" spc="35" dirty="0">
                <a:solidFill>
                  <a:schemeClr val="tx1"/>
                </a:solidFill>
                <a:latin typeface="+mn-lt"/>
                <a:cs typeface="Gill Sans MT"/>
              </a:rPr>
              <a:t>DQN agent and Human performance</a:t>
            </a:r>
            <a:endParaRPr lang="zh-CN" altLang="en-US" sz="9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1866015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Further thinking: Actor-Critic algorithm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17</a:t>
            </a:r>
            <a:endParaRPr spc="15" dirty="0"/>
          </a:p>
        </p:txBody>
      </p:sp>
      <p:sp>
        <p:nvSpPr>
          <p:cNvPr id="7" name="文本框 6"/>
          <p:cNvSpPr txBox="1"/>
          <p:nvPr/>
        </p:nvSpPr>
        <p:spPr>
          <a:xfrm>
            <a:off x="155822" y="417675"/>
            <a:ext cx="4219993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Motivation: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Combining Policy Gradient and Value Function Estimation </a:t>
            </a:r>
          </a:p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Framework: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the actor chooses actions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the critic evaluates the actions 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taken by the actor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Loss function: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18" y="1443943"/>
            <a:ext cx="2286000" cy="17079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7" y="2200577"/>
            <a:ext cx="1832674" cy="4471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48" y="1120663"/>
            <a:ext cx="1219200" cy="2205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48" y="1730662"/>
            <a:ext cx="1219200" cy="20417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191581" y="1197722"/>
            <a:ext cx="1228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Algorithm: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D4D6C-C0AE-22B4-3538-6C9FB968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9A5C49B-9DA8-6E42-BB64-DFB22D54252E}"/>
              </a:ext>
            </a:extLst>
          </p:cNvPr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2E09A8-8D39-039E-10ED-FBA99A3D0F30}"/>
              </a:ext>
            </a:extLst>
          </p:cNvPr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External Resources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0F2F2E1-21E7-2DE4-4B0F-76BD2888F3B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18</a:t>
            </a:r>
            <a:endParaRPr spc="15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B406E2-6070-3DE1-78C2-D63878FD3364}"/>
              </a:ext>
            </a:extLst>
          </p:cNvPr>
          <p:cNvSpPr txBox="1"/>
          <p:nvPr/>
        </p:nvSpPr>
        <p:spPr>
          <a:xfrm>
            <a:off x="74332" y="511175"/>
            <a:ext cx="445952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@misc{1606.01540,</a:t>
            </a:r>
            <a:br>
              <a:rPr lang="en-US" altLang="zh-CN" sz="1000" dirty="0"/>
            </a:br>
            <a:r>
              <a:rPr lang="en-US" altLang="zh-CN" sz="1000" dirty="0"/>
              <a:t>  Author = {Greg Brockman and Vicki Cheung and Ludwig Pettersson and Jonas Schneider and John Schulman and Jie Tang and Wojciech Zaremba},</a:t>
            </a:r>
            <a:br>
              <a:rPr lang="en-US" altLang="zh-CN" sz="1000" dirty="0"/>
            </a:br>
            <a:r>
              <a:rPr lang="en-US" altLang="zh-CN" sz="1000" dirty="0"/>
              <a:t>  Title = {OpenAI Gym},</a:t>
            </a:r>
            <a:br>
              <a:rPr lang="en-US" altLang="zh-CN" sz="1000" dirty="0"/>
            </a:br>
            <a:r>
              <a:rPr lang="en-US" altLang="zh-CN" sz="1000" dirty="0"/>
              <a:t>  Year = {2016},</a:t>
            </a:r>
            <a:br>
              <a:rPr lang="en-US" altLang="zh-CN" sz="1000" dirty="0"/>
            </a:br>
            <a:r>
              <a:rPr lang="en-US" altLang="zh-CN" sz="1000" dirty="0"/>
              <a:t>  </a:t>
            </a:r>
            <a:r>
              <a:rPr lang="en-US" altLang="zh-CN" sz="1000" dirty="0" err="1"/>
              <a:t>Eprint</a:t>
            </a:r>
            <a:r>
              <a:rPr lang="en-US" altLang="zh-CN" sz="1000" dirty="0"/>
              <a:t> = {arXiv:1606.01540},</a:t>
            </a:r>
            <a:br>
              <a:rPr lang="en-US" altLang="zh-CN" sz="1000" dirty="0"/>
            </a:br>
            <a:r>
              <a:rPr lang="en-US" altLang="zh-CN" sz="1000" dirty="0"/>
              <a:t>}</a:t>
            </a:r>
            <a:br>
              <a:rPr lang="en-US" altLang="zh-CN" sz="1000" dirty="0"/>
            </a:br>
            <a:br>
              <a:rPr lang="en-US" altLang="zh-CN" sz="1000" dirty="0"/>
            </a:br>
            <a:r>
              <a:rPr lang="en-US" altLang="zh-CN" sz="1000" dirty="0"/>
              <a:t>@article{anand2019unsupervised,</a:t>
            </a:r>
            <a:br>
              <a:rPr lang="en-US" altLang="zh-CN" sz="1000" dirty="0"/>
            </a:br>
            <a:r>
              <a:rPr lang="en-US" altLang="zh-CN" sz="1000" dirty="0"/>
              <a:t>  title={Unsupervised State Representation Learning in Atari},</a:t>
            </a:r>
            <a:br>
              <a:rPr lang="en-US" altLang="zh-CN" sz="1000" dirty="0"/>
            </a:br>
            <a:r>
              <a:rPr lang="en-US" altLang="zh-CN" sz="1000" dirty="0"/>
              <a:t>  author={Anand, </a:t>
            </a:r>
            <a:r>
              <a:rPr lang="en-US" altLang="zh-CN" sz="1000" dirty="0" err="1"/>
              <a:t>Ankesh</a:t>
            </a:r>
            <a:r>
              <a:rPr lang="en-US" altLang="zh-CN" sz="1000" dirty="0"/>
              <a:t> and </a:t>
            </a:r>
            <a:r>
              <a:rPr lang="en-US" altLang="zh-CN" sz="1000" dirty="0" err="1"/>
              <a:t>Racah</a:t>
            </a:r>
            <a:r>
              <a:rPr lang="en-US" altLang="zh-CN" sz="1000" dirty="0"/>
              <a:t>, Evan and </a:t>
            </a:r>
            <a:r>
              <a:rPr lang="en-US" altLang="zh-CN" sz="1000" dirty="0" err="1"/>
              <a:t>Ozair</a:t>
            </a:r>
            <a:r>
              <a:rPr lang="en-US" altLang="zh-CN" sz="1000" dirty="0"/>
              <a:t>, </a:t>
            </a:r>
            <a:r>
              <a:rPr lang="en-US" altLang="zh-CN" sz="1000" dirty="0" err="1"/>
              <a:t>Sherjil</a:t>
            </a:r>
            <a:r>
              <a:rPr lang="en-US" altLang="zh-CN" sz="1000" dirty="0"/>
              <a:t> and Bengio, Yoshua and C{\^o}t{\&amp;</a:t>
            </a:r>
            <a:r>
              <a:rPr lang="en-US" altLang="zh-CN" sz="1000" dirty="0" err="1"/>
              <a:t>apos;e</a:t>
            </a:r>
            <a:r>
              <a:rPr lang="en-US" altLang="zh-CN" sz="1000" dirty="0"/>
              <a:t>}, Marc-Alexandre and Hjelm, R Devon},</a:t>
            </a:r>
            <a:br>
              <a:rPr lang="en-US" altLang="zh-CN" sz="1000" dirty="0"/>
            </a:br>
            <a:r>
              <a:rPr lang="en-US" altLang="zh-CN" sz="1000" dirty="0"/>
              <a:t>  journal={</a:t>
            </a:r>
            <a:r>
              <a:rPr lang="en-US" altLang="zh-CN" sz="1000" dirty="0" err="1"/>
              <a:t>arXiv</a:t>
            </a:r>
            <a:r>
              <a:rPr lang="en-US" altLang="zh-CN" sz="1000" dirty="0"/>
              <a:t> preprint arXiv:1906.08226},</a:t>
            </a:r>
            <a:br>
              <a:rPr lang="en-US" altLang="zh-CN" sz="1000" dirty="0"/>
            </a:br>
            <a:r>
              <a:rPr lang="en-US" altLang="zh-CN" sz="1000" dirty="0"/>
              <a:t>  year={2019}</a:t>
            </a:r>
            <a:br>
              <a:rPr lang="en-US" altLang="zh-CN" sz="1000" dirty="0"/>
            </a:br>
            <a:r>
              <a:rPr lang="en-US" altLang="zh-CN" sz="1000" dirty="0"/>
              <a:t>}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31126397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0" y="1577975"/>
            <a:ext cx="9366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spc="-10" dirty="0">
                <a:solidFill>
                  <a:srgbClr val="F9F9F9"/>
                </a:solidFill>
                <a:latin typeface="Gill Sans MT"/>
                <a:cs typeface="Gill Sans MT"/>
              </a:rPr>
              <a:t>Thanks !</a:t>
            </a:r>
            <a:endParaRPr sz="14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Introduction</a:t>
            </a:r>
            <a:endParaRPr sz="1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2</a:t>
            </a:r>
            <a:endParaRPr spc="15" dirty="0"/>
          </a:p>
        </p:txBody>
      </p:sp>
      <p:pic>
        <p:nvPicPr>
          <p:cNvPr id="6" name="图片 5" descr="图片包含 图形用户界面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835351"/>
            <a:ext cx="1524000" cy="2000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00250" y="572915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spc="-10" dirty="0">
                <a:solidFill>
                  <a:schemeClr val="accent2"/>
                </a:solidFill>
                <a:latin typeface="Gill Sans MT"/>
              </a:rPr>
              <a:t>Topic: Freeway Agent</a:t>
            </a:r>
          </a:p>
          <a:p>
            <a:endParaRPr lang="en-US" altLang="zh-CN" sz="1000" b="1" spc="-10" dirty="0">
              <a:solidFill>
                <a:srgbClr val="EB801A"/>
              </a:solidFill>
              <a:latin typeface="Gill Sans MT"/>
            </a:endParaRP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Based on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  <a:hlinkClick r:id="rId3"/>
              </a:rPr>
              <a:t>Atari environments</a:t>
            </a:r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Navigate a chicken across a multi-lane highway while avoiding oncoming traffic to reach the goal at the top of the screen</a:t>
            </a:r>
            <a:endParaRPr lang="zh-CN" altLang="en-US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82516" y="2116209"/>
            <a:ext cx="2057400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ts val="1070"/>
              </a:lnSpc>
              <a:spcBef>
                <a:spcPts val="95"/>
              </a:spcBef>
            </a:pPr>
            <a:r>
              <a:rPr lang="en-US" altLang="zh-CN" sz="1000" b="1" spc="-10" dirty="0">
                <a:solidFill>
                  <a:srgbClr val="EB801A"/>
                </a:solidFill>
                <a:latin typeface="Gill Sans MT"/>
              </a:rPr>
              <a:t>• Action Space</a:t>
            </a:r>
          </a:p>
          <a:p>
            <a:pPr marL="12700">
              <a:lnSpc>
                <a:spcPts val="1070"/>
              </a:lnSpc>
              <a:spcBef>
                <a:spcPts val="95"/>
              </a:spcBef>
            </a:pPr>
            <a:r>
              <a:rPr lang="en-US" altLang="zh-CN" sz="1000" b="1" spc="-10" dirty="0">
                <a:solidFill>
                  <a:srgbClr val="EB801A"/>
                </a:solidFill>
                <a:latin typeface="Gill Sans MT"/>
              </a:rPr>
              <a:t>   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NOOP, UP, DOWN</a:t>
            </a:r>
          </a:p>
          <a:p>
            <a:pPr marL="12700">
              <a:lnSpc>
                <a:spcPts val="1070"/>
              </a:lnSpc>
              <a:spcBef>
                <a:spcPts val="95"/>
              </a:spcBef>
            </a:pPr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ts val="1070"/>
              </a:lnSpc>
              <a:spcBef>
                <a:spcPts val="95"/>
              </a:spcBef>
            </a:pPr>
            <a:r>
              <a:rPr lang="en-US" altLang="zh-CN" sz="1000" b="1" spc="-10" dirty="0">
                <a:solidFill>
                  <a:srgbClr val="13B03D"/>
                </a:solidFill>
                <a:latin typeface="Gill Sans MT"/>
              </a:rPr>
              <a:t>• Observation</a:t>
            </a:r>
          </a:p>
          <a:p>
            <a:pPr marL="12700">
              <a:lnSpc>
                <a:spcPts val="1070"/>
              </a:lnSpc>
              <a:spcBef>
                <a:spcPts val="95"/>
              </a:spcBef>
            </a:pPr>
            <a:r>
              <a:rPr lang="en-US" altLang="zh-CN" sz="1000" b="1" spc="-10" dirty="0">
                <a:solidFill>
                  <a:srgbClr val="EB801A"/>
                </a:solidFill>
                <a:latin typeface="Gill Sans MT"/>
                <a:cs typeface="Tahoma" panose="020B0604030504040204"/>
              </a:rPr>
              <a:t>   </a:t>
            </a:r>
            <a:r>
              <a:rPr lang="fr-FR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Box(0, 255, (210, 160, 3), uint8)</a:t>
            </a:r>
            <a:endParaRPr lang="zh-CN" altLang="en-US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Methodology Overview</a:t>
            </a:r>
            <a:endParaRPr lang="en-US" sz="1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3</a:t>
            </a:r>
            <a:endParaRPr spc="15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21" y="587375"/>
            <a:ext cx="4028657" cy="257994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Problem Setup</a:t>
            </a:r>
            <a:endParaRPr lang="en-US" sz="1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4</a:t>
            </a:r>
            <a:endParaRPr spc="15" dirty="0"/>
          </a:p>
        </p:txBody>
      </p:sp>
      <p:sp>
        <p:nvSpPr>
          <p:cNvPr id="9" name="文本框 8"/>
          <p:cNvSpPr txBox="1"/>
          <p:nvPr/>
        </p:nvSpPr>
        <p:spPr>
          <a:xfrm>
            <a:off x="323850" y="587375"/>
            <a:ext cx="381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The objective is to </a:t>
            </a:r>
            <a:r>
              <a:rPr lang="en-US" altLang="zh-CN" sz="1000" u="sng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use Q-learning, a model-free RL algorithm, to learn an optimal policy that maximizes the expected cumulative discounted reward. </a:t>
            </a:r>
          </a:p>
          <a:p>
            <a:endParaRPr lang="en-US" altLang="zh-CN" sz="1000" u="sng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Define the problem as follows:</a:t>
            </a:r>
            <a:endParaRPr lang="zh-CN" altLang="en-US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" y="1577975"/>
            <a:ext cx="3448050" cy="138048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State Design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5</a:t>
            </a:r>
            <a:endParaRPr spc="15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587375"/>
            <a:ext cx="4219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spc="-20" dirty="0">
                <a:solidFill>
                  <a:srgbClr val="C00000"/>
                </a:solidFill>
                <a:latin typeface="Tahoma" panose="020B0604030504040204"/>
                <a:cs typeface="Tahoma" panose="020B0604030504040204"/>
              </a:rPr>
              <a:t>Problem: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state can be a </a:t>
            </a:r>
            <a:r>
              <a:rPr lang="en-US" altLang="zh-CN" sz="1000" spc="-20" dirty="0" err="1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rgb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 image or a list containing ram info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how to reduce the state dim 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   blocking / only considering partial info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rgbClr val="00B050"/>
                </a:solidFill>
                <a:latin typeface="Tahoma" panose="020B0604030504040204"/>
                <a:cs typeface="Tahoma" panose="020B0604030504040204"/>
              </a:rPr>
              <a:t>Solution: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map the positions into 10 blocks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only consider the closest three cars, Q-table size are 10, 100 and 1000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87" y="1967329"/>
            <a:ext cx="3476717" cy="108008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Reward Design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6</a:t>
            </a:r>
            <a:endParaRPr spc="15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587375"/>
            <a:ext cx="421999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spc="-20" dirty="0">
                <a:solidFill>
                  <a:srgbClr val="C00000"/>
                </a:solidFill>
                <a:latin typeface="Tahoma" panose="020B0604030504040204"/>
                <a:cs typeface="Tahoma" panose="020B0604030504040204"/>
              </a:rPr>
              <a:t>Positive reward: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incentive moving upward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reach the goal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rgbClr val="00B050"/>
                </a:solidFill>
                <a:latin typeface="Tahoma" panose="020B0604030504040204"/>
                <a:cs typeface="Tahoma" panose="020B0604030504040204"/>
              </a:rPr>
              <a:t>Negative reward: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stay in place 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moves backward 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  <a:sym typeface="+mn-ea"/>
              </a:rPr>
              <a:t>• hit by car</a:t>
            </a:r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88" y="1927310"/>
            <a:ext cx="3922755" cy="116012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Q-Learning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7</a:t>
            </a:r>
            <a:endParaRPr spc="15" dirty="0"/>
          </a:p>
        </p:txBody>
      </p:sp>
      <p:sp>
        <p:nvSpPr>
          <p:cNvPr id="5" name="文本框 4"/>
          <p:cNvSpPr txBox="1"/>
          <p:nvPr/>
        </p:nvSpPr>
        <p:spPr>
          <a:xfrm>
            <a:off x="155822" y="417675"/>
            <a:ext cx="421999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Setup: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10 episodes, each with maximum 10,000 time steps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learning rate 0.1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discount factor 0.99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exploration rate 0.1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rgbClr val="00B050"/>
                </a:solidFill>
                <a:latin typeface="Tahoma" panose="020B0604030504040204"/>
                <a:cs typeface="Tahoma" panose="020B0604030504040204"/>
              </a:rPr>
              <a:t>Comparative experiments:</a:t>
            </a:r>
          </a:p>
          <a:p>
            <a:pPr marL="285750" indent="-285750">
              <a:buAutoNum type="romanLcParenBoth"/>
            </a:pP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Observing only the vehicles in the previous row.    </a:t>
            </a:r>
          </a:p>
          <a:p>
            <a:pPr marL="285750" indent="-285750">
              <a:buAutoNum type="romanLcParenBoth"/>
            </a:pP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Observing the vehicles in the current row and the previous row.    </a:t>
            </a:r>
          </a:p>
          <a:p>
            <a:pPr marL="285750" indent="-285750">
              <a:buAutoNum type="romanLcParenBoth"/>
            </a:pP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Observing the vehicles in the current row, the previous row, and the next row.</a:t>
            </a:r>
          </a:p>
          <a:p>
            <a:pPr marL="285750" indent="-285750">
              <a:buAutoNum type="romanLcParenBoth"/>
            </a:pPr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chemeClr val="accent2"/>
                </a:solidFill>
                <a:latin typeface="Tahoma" panose="020B0604030504040204"/>
                <a:cs typeface="Tahoma" panose="020B0604030504040204"/>
              </a:rPr>
              <a:t>Shortage analysis: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(</a:t>
            </a:r>
            <a:r>
              <a:rPr lang="en-US" altLang="zh-CN" sz="1000" spc="-20" dirty="0" err="1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) lacks sufficient information for the player to make informed decisions, (iii) insufficient coverage of all possible states during training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97" y="2856082"/>
            <a:ext cx="2743200" cy="48894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-learnin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" y="53975"/>
            <a:ext cx="4610100" cy="3371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53060"/>
          </a:xfrm>
          <a:custGeom>
            <a:avLst/>
            <a:gdLst/>
            <a:ahLst/>
            <a:cxnLst/>
            <a:rect l="l" t="t" r="r" b="b"/>
            <a:pathLst>
              <a:path w="4608195" h="353060">
                <a:moveTo>
                  <a:pt x="4608004" y="0"/>
                </a:moveTo>
                <a:lnTo>
                  <a:pt x="0" y="0"/>
                </a:lnTo>
                <a:lnTo>
                  <a:pt x="0" y="352869"/>
                </a:lnTo>
                <a:lnTo>
                  <a:pt x="4608004" y="35286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010" y="64615"/>
            <a:ext cx="34132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b="1" spc="35" dirty="0">
                <a:solidFill>
                  <a:srgbClr val="F9F9F9"/>
                </a:solidFill>
                <a:latin typeface="Gill Sans MT"/>
                <a:cs typeface="Gill Sans MT"/>
              </a:rPr>
              <a:t>Deep Q-Learning (DQN)</a:t>
            </a:r>
            <a:endParaRPr lang="en-US" altLang="zh-CN" sz="1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391443" y="3257815"/>
            <a:ext cx="18351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770"/>
              </a:lnSpc>
            </a:pPr>
            <a:r>
              <a:rPr lang="en-US" spc="15" dirty="0"/>
              <a:t>9</a:t>
            </a:r>
            <a:endParaRPr spc="15" dirty="0"/>
          </a:p>
        </p:txBody>
      </p:sp>
      <p:sp>
        <p:nvSpPr>
          <p:cNvPr id="5" name="文本框 4"/>
          <p:cNvSpPr txBox="1"/>
          <p:nvPr/>
        </p:nvSpPr>
        <p:spPr>
          <a:xfrm>
            <a:off x="155822" y="417675"/>
            <a:ext cx="42199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spc="-20" dirty="0">
                <a:solidFill>
                  <a:srgbClr val="0070C0"/>
                </a:solidFill>
                <a:latin typeface="Tahoma" panose="020B0604030504040204"/>
                <a:cs typeface="Tahoma" panose="020B0604030504040204"/>
              </a:rPr>
              <a:t>Motivation: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scalability to high-dimensional state spaces is limited by the 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   • reliance on discrete state-action pairs 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   • explicit storage of the Q-table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chemeClr val="accent4"/>
                </a:solidFill>
                <a:latin typeface="Tahoma" panose="020B0604030504040204"/>
                <a:cs typeface="Tahoma" panose="020B0604030504040204"/>
              </a:rPr>
              <a:t>Experience Replay: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a replay buffer stores transitions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a batch of transitions is sampled from buffer during training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chemeClr val="accent4"/>
                </a:solidFill>
                <a:latin typeface="Tahoma" panose="020B0604030504040204"/>
                <a:cs typeface="Tahoma" panose="020B0604030504040204"/>
              </a:rPr>
              <a:t>Target Network: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maintain a separate target network to stabilize training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target network is periodically synchronized with the current network</a:t>
            </a: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  <a:p>
            <a:r>
              <a:rPr lang="en-US" altLang="zh-CN" sz="1000" spc="-20" dirty="0">
                <a:solidFill>
                  <a:schemeClr val="accent4"/>
                </a:solidFill>
                <a:latin typeface="Tahoma" panose="020B0604030504040204"/>
                <a:cs typeface="Tahoma" panose="020B0604030504040204"/>
              </a:rPr>
              <a:t>Loss Function:</a:t>
            </a:r>
          </a:p>
          <a:p>
            <a:r>
              <a:rPr lang="en-US" altLang="zh-CN" sz="1000" spc="-20" dirty="0">
                <a:solidFill>
                  <a:srgbClr val="22373A"/>
                </a:solidFill>
                <a:latin typeface="Tahoma" panose="020B0604030504040204"/>
                <a:cs typeface="Tahoma" panose="020B0604030504040204"/>
              </a:rPr>
              <a:t>• mean squared error between the predicted and the target Q-values</a:t>
            </a:r>
          </a:p>
          <a:p>
            <a:endParaRPr lang="en-US" altLang="zh-CN" sz="1000" spc="-20" dirty="0">
              <a:solidFill>
                <a:schemeClr val="accent4"/>
              </a:solidFill>
              <a:latin typeface="Tahoma" panose="020B0604030504040204"/>
              <a:cs typeface="Tahoma" panose="020B0604030504040204"/>
            </a:endParaRPr>
          </a:p>
          <a:p>
            <a:endParaRPr lang="en-US" altLang="zh-CN" sz="1000" spc="-20" dirty="0">
              <a:solidFill>
                <a:srgbClr val="22373A"/>
              </a:solidFill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18" y="2339975"/>
            <a:ext cx="1715632" cy="2372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19" y="2921644"/>
            <a:ext cx="1715632" cy="27442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794</Words>
  <Application>Microsoft Office PowerPoint</Application>
  <PresentationFormat>自定义</PresentationFormat>
  <Paragraphs>139</Paragraphs>
  <Slides>19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Calibri</vt:lpstr>
      <vt:lpstr>Gill Sans MT</vt:lpstr>
      <vt:lpstr>Tahoma</vt:lpstr>
      <vt:lpstr>Times New Roman</vt:lpstr>
      <vt:lpstr>Office Theme</vt:lpstr>
      <vt:lpstr>CS181 Project Final Presentation  — Reinforcement Learning for Freeway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CS181 project proposal presentation</dc:title>
  <dc:creator>Panxin Tao, Wenzheng Wu, Runkang Yang, Zhengtao Han, Yourong Cao</dc:creator>
  <cp:lastModifiedBy>yourong cao</cp:lastModifiedBy>
  <cp:revision>38</cp:revision>
  <dcterms:created xsi:type="dcterms:W3CDTF">2024-12-05T17:46:00Z</dcterms:created>
  <dcterms:modified xsi:type="dcterms:W3CDTF">2025-01-17T08:15:56Z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2024-12-05T16:00:00Z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2024-12-05T16:00:00Z</vt:filetime>
  </property>
  <property fmtid="{D5CDD505-2E9C-101B-9397-08002B2CF9AE}" pid="5" name="ICV">
    <vt:lpwstr>99861A8B75434E24A8D6F1518E422009_12</vt:lpwstr>
  </property>
  <property fmtid="{D5CDD505-2E9C-101B-9397-08002B2CF9AE}" pid="6" name="KSOProductBuildVer">
    <vt:lpwstr>2052-12.1.0.19770</vt:lpwstr>
  </property>
</Properties>
</file>